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0" r:id="rId2"/>
    <p:sldId id="319" r:id="rId3"/>
    <p:sldId id="318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F5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77" autoAdjust="0"/>
    <p:restoredTop sz="97005" autoAdjust="0"/>
  </p:normalViewPr>
  <p:slideViewPr>
    <p:cSldViewPr snapToGrid="0">
      <p:cViewPr>
        <p:scale>
          <a:sx n="110" d="100"/>
          <a:sy n="110" d="100"/>
        </p:scale>
        <p:origin x="-1410" y="-144"/>
      </p:cViewPr>
      <p:guideLst>
        <p:guide orient="horz" pos="2160"/>
        <p:guide pos="384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36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A28BFE54-5AB9-41DF-BD49-55F1489933CF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F1EA667F-63B5-48A4-AEFC-2C4003FEFB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40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32162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0C0D9-009C-4F13-89B0-506C83C7D52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0153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305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21FCC-84D1-4879-BC0A-E9B669B877D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32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963613" y="1233488"/>
            <a:ext cx="4808537" cy="3330575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B21FCC-84D1-4879-BC0A-E9B669B877D6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5832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022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5178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430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12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11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7920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779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926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0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1995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8983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6D33EF-563A-4181-9B3B-82C8E398120D}" type="datetimeFigureOut">
              <a:rPr kumimoji="1" lang="ja-JP" altLang="en-US" smtClean="0"/>
              <a:t>2016/11/22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FD88B-34DF-4167-AD64-0A627D0CE0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1381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8454" y="447250"/>
            <a:ext cx="9789537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ja-JP" altLang="en-US" sz="3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状態像の要約</a:t>
            </a:r>
            <a:endParaRPr lang="en-US" altLang="ja-JP" sz="3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8454" y="44624"/>
            <a:ext cx="9789537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テーマ・場所</a:t>
            </a:r>
            <a:endParaRPr kumimoji="1" lang="ja-JP" altLang="en-US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7081" y="4363733"/>
            <a:ext cx="1560173" cy="24314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r>
              <a:rPr kumimoji="1" lang="en-US" altLang="ja-JP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  <a:p>
            <a:pPr algn="ctr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kumimoji="1" lang="en-US" altLang="ja-JP" sz="12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0" name="下矢印 29"/>
          <p:cNvSpPr/>
          <p:nvPr/>
        </p:nvSpPr>
        <p:spPr>
          <a:xfrm>
            <a:off x="559616" y="4103246"/>
            <a:ext cx="570961" cy="175138"/>
          </a:xfrm>
          <a:prstGeom prst="downArrow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87844" y="1510523"/>
            <a:ext cx="1439107" cy="259766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アセスメント</a:t>
            </a:r>
            <a:r>
              <a:rPr kumimoji="1" lang="en-US" altLang="ja-JP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851224" y="5279368"/>
            <a:ext cx="5910088" cy="154069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894637" y="5769974"/>
            <a:ext cx="16542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結果</a:t>
            </a:r>
            <a:endParaRPr kumimoji="1" lang="en-US" altLang="ja-JP" sz="1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（評価数値など）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3662671" y="5767527"/>
            <a:ext cx="1468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介入前の生活行為の不具合</a:t>
            </a:r>
            <a:endParaRPr kumimoji="1" lang="ja-JP" altLang="en-US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7" name="下矢印 66"/>
          <p:cNvSpPr/>
          <p:nvPr/>
        </p:nvSpPr>
        <p:spPr>
          <a:xfrm rot="16200000">
            <a:off x="7646850" y="6048673"/>
            <a:ext cx="396045" cy="176375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5868710" y="5916125"/>
            <a:ext cx="17311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 smtClean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生活行為の変化</a:t>
            </a:r>
            <a:endParaRPr kumimoji="1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6" name="二等辺三角形 65"/>
          <p:cNvSpPr/>
          <p:nvPr/>
        </p:nvSpPr>
        <p:spPr>
          <a:xfrm rot="10800000">
            <a:off x="4933223" y="5000329"/>
            <a:ext cx="1777708" cy="169712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8059602" y="5767527"/>
            <a:ext cx="1768389" cy="73866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 smtClean="0"/>
          </a:p>
          <a:p>
            <a:r>
              <a:rPr kumimoji="1" lang="ja-JP" altLang="en-US" sz="1400" dirty="0" smtClean="0"/>
              <a:t>フォロー、その後</a:t>
            </a:r>
            <a:endParaRPr kumimoji="1" lang="en-US" altLang="ja-JP" sz="1400" dirty="0" smtClean="0"/>
          </a:p>
          <a:p>
            <a:endParaRPr kumimoji="1" lang="ja-JP" altLang="en-US" sz="1400" dirty="0"/>
          </a:p>
        </p:txBody>
      </p:sp>
      <p:sp>
        <p:nvSpPr>
          <p:cNvPr id="76" name="右矢印 75"/>
          <p:cNvSpPr/>
          <p:nvPr/>
        </p:nvSpPr>
        <p:spPr>
          <a:xfrm>
            <a:off x="5341505" y="6187929"/>
            <a:ext cx="175269" cy="14695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6" name="直線コネクタ 35"/>
          <p:cNvCxnSpPr/>
          <p:nvPr/>
        </p:nvCxnSpPr>
        <p:spPr>
          <a:xfrm>
            <a:off x="3536251" y="5374259"/>
            <a:ext cx="12594" cy="1391511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右矢印 36"/>
          <p:cNvSpPr/>
          <p:nvPr/>
        </p:nvSpPr>
        <p:spPr>
          <a:xfrm>
            <a:off x="1720629" y="2427623"/>
            <a:ext cx="322827" cy="2308280"/>
          </a:xfrm>
          <a:prstGeom prst="rightArrow">
            <a:avLst>
              <a:gd name="adj1" fmla="val 34122"/>
              <a:gd name="adj2" fmla="val 6447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92269" y="1439689"/>
            <a:ext cx="7535721" cy="34666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2881888" y="2572844"/>
            <a:ext cx="6435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介入内容と状態の変化：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BPSD</a:t>
            </a:r>
            <a:r>
              <a:rPr kumimoji="1"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家族調整（負担への対応）、認知機能、体力、疾患特性に合わせた介入、</a:t>
            </a:r>
            <a:r>
              <a:rPr kumimoji="1" lang="en-US" altLang="ja-JP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etc</a:t>
            </a:r>
            <a:r>
              <a:rPr kumimoji="1" lang="ja-JP" altLang="en-US" dirty="0" err="1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、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時系列で表現も必要か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か月、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か月、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か月・・）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706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792247"/>
              </p:ext>
            </p:extLst>
          </p:nvPr>
        </p:nvGraphicFramePr>
        <p:xfrm>
          <a:off x="165101" y="485476"/>
          <a:ext cx="9563098" cy="1039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975"/>
                <a:gridCol w="4331679"/>
                <a:gridCol w="4303444"/>
              </a:tblGrid>
              <a:tr h="2549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場所：事例</a:t>
                      </a:r>
                      <a:endParaRPr kumimoji="1" lang="ja-JP" altLang="en-US" sz="12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年齢：　　歳　　性別：　　　　疾患名：　　　</a:t>
                      </a:r>
                    </a:p>
                  </a:txBody>
                  <a:tcPr marL="99060" marR="9906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介護度　認知症の程度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493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介入までの経緯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本人・家族の生活の目標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200" dirty="0" smtClean="0">
                        <a:latin typeface="+mn-ea"/>
                        <a:ea typeface="+mn-ea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688900"/>
              </p:ext>
            </p:extLst>
          </p:nvPr>
        </p:nvGraphicFramePr>
        <p:xfrm>
          <a:off x="165102" y="122922"/>
          <a:ext cx="953769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666"/>
                <a:gridCol w="7505033"/>
              </a:tblGrid>
              <a:tr h="2901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場所（　目的　）</a:t>
                      </a:r>
                      <a:endParaRPr kumimoji="1" lang="ja-JP" altLang="en-US" sz="1400" b="1" dirty="0"/>
                    </a:p>
                  </a:txBody>
                  <a:tcPr marL="99060" marR="990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テーマ（・・・・な事例）</a:t>
                      </a:r>
                      <a:endParaRPr kumimoji="1" lang="ja-JP" altLang="en-US" sz="1400" b="1" dirty="0"/>
                    </a:p>
                  </a:txBody>
                  <a:tcPr marL="99060" marR="990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52400" y="5859907"/>
            <a:ext cx="9617241" cy="3948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　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結果　：　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5101" y="6308200"/>
            <a:ext cx="960454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課題　：　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30481"/>
              </p:ext>
            </p:extLst>
          </p:nvPr>
        </p:nvGraphicFramePr>
        <p:xfrm>
          <a:off x="165101" y="1630006"/>
          <a:ext cx="9559923" cy="28988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198"/>
                <a:gridCol w="2809301"/>
                <a:gridCol w="2890345"/>
                <a:gridCol w="3177079"/>
              </a:tblGrid>
              <a:tr h="284385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開始時（入所時）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中間（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ヶ月後）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在宅復帰（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ヶ月半後）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9060" marR="99060"/>
                </a:tc>
              </a:tr>
              <a:tr h="8634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ADL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IADL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の</a:t>
                      </a:r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状態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</a:tr>
              <a:tr h="10013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生活</a:t>
                      </a:r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行為の</a:t>
                      </a:r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目標</a:t>
                      </a:r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考察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</a:txBody>
                  <a:tcPr marL="99060" marR="99060"/>
                </a:tc>
              </a:tr>
              <a:tr h="74968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介入</a:t>
                      </a:r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内容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右矢印 12"/>
          <p:cNvSpPr/>
          <p:nvPr/>
        </p:nvSpPr>
        <p:spPr>
          <a:xfrm>
            <a:off x="3397792" y="5013735"/>
            <a:ext cx="425168" cy="40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6453626" y="5021014"/>
            <a:ext cx="425168" cy="40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611244" y="4740965"/>
            <a:ext cx="174651" cy="1144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8096514" y="5057774"/>
            <a:ext cx="154412" cy="7190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99071" y="4631879"/>
            <a:ext cx="1992703" cy="1186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正方形/長方形 16"/>
          <p:cNvSpPr/>
          <p:nvPr/>
        </p:nvSpPr>
        <p:spPr>
          <a:xfrm>
            <a:off x="4111921" y="4630645"/>
            <a:ext cx="1992703" cy="1186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177368" y="4610355"/>
            <a:ext cx="1992703" cy="11861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11244" y="871268"/>
            <a:ext cx="295042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案</a:t>
            </a:r>
            <a:r>
              <a:rPr lang="en-US" altLang="ja-JP" sz="2400" dirty="0"/>
              <a:t>1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1084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8503277"/>
              </p:ext>
            </p:extLst>
          </p:nvPr>
        </p:nvGraphicFramePr>
        <p:xfrm>
          <a:off x="165101" y="485476"/>
          <a:ext cx="9563098" cy="10392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27975"/>
                <a:gridCol w="4331679"/>
                <a:gridCol w="4303444"/>
              </a:tblGrid>
              <a:tr h="254977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場所：事例</a:t>
                      </a:r>
                      <a:endParaRPr kumimoji="1" lang="ja-JP" altLang="en-US" sz="1200" dirty="0"/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年齢：　　歳　　性別：　　　　疾患名：　　　</a:t>
                      </a:r>
                    </a:p>
                  </a:txBody>
                  <a:tcPr marL="99060" marR="9906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+mn-ea"/>
                          <a:ea typeface="+mn-ea"/>
                        </a:rPr>
                        <a:t>介護度　認知症の程度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marL="99060" marR="9906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6493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介入までの経緯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】</a:t>
                      </a:r>
                    </a:p>
                    <a:p>
                      <a:endParaRPr kumimoji="1" lang="en-US" altLang="ja-JP" sz="1200" b="1" dirty="0" smtClean="0">
                        <a:latin typeface="+mn-ea"/>
                        <a:ea typeface="+mn-ea"/>
                      </a:endParaRPr>
                    </a:p>
                    <a:p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b="1" dirty="0" smtClean="0">
                          <a:latin typeface="+mn-ea"/>
                          <a:ea typeface="+mn-ea"/>
                        </a:rPr>
                        <a:t>本人・家族の生活の目標</a:t>
                      </a:r>
                      <a:r>
                        <a:rPr kumimoji="1" lang="en-US" altLang="ja-JP" sz="1200" b="1" dirty="0" smtClean="0">
                          <a:latin typeface="+mn-ea"/>
                          <a:ea typeface="+mn-ea"/>
                        </a:rPr>
                        <a:t>】</a:t>
                      </a:r>
                      <a:endParaRPr kumimoji="1" lang="ja-JP" altLang="en-US" sz="1200" dirty="0" smtClean="0">
                        <a:latin typeface="+mn-ea"/>
                        <a:ea typeface="+mn-ea"/>
                      </a:endParaRPr>
                    </a:p>
                  </a:txBody>
                  <a:tcPr marL="99060" marR="9906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20106"/>
              </p:ext>
            </p:extLst>
          </p:nvPr>
        </p:nvGraphicFramePr>
        <p:xfrm>
          <a:off x="165102" y="122922"/>
          <a:ext cx="953769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666"/>
                <a:gridCol w="7505033"/>
              </a:tblGrid>
              <a:tr h="29019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場所（　目的　）</a:t>
                      </a:r>
                      <a:endParaRPr kumimoji="1" lang="ja-JP" altLang="en-US" sz="1400" b="1" dirty="0"/>
                    </a:p>
                  </a:txBody>
                  <a:tcPr marL="99060" marR="990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/>
                        <a:t>テーマ（・・・・な事例）</a:t>
                      </a:r>
                      <a:endParaRPr kumimoji="1" lang="ja-JP" altLang="en-US" sz="1400" b="1" dirty="0"/>
                    </a:p>
                  </a:txBody>
                  <a:tcPr marL="99060" marR="9906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2" name="正方形/長方形 21"/>
          <p:cNvSpPr/>
          <p:nvPr/>
        </p:nvSpPr>
        <p:spPr>
          <a:xfrm>
            <a:off x="152400" y="5859907"/>
            <a:ext cx="9617241" cy="39485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bg1"/>
                </a:solidFill>
                <a:latin typeface="+mn-ea"/>
              </a:rPr>
              <a:t>　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+mn-ea"/>
              </a:rPr>
              <a:t>結果　：　</a:t>
            </a:r>
            <a:endParaRPr kumimoji="1" lang="ja-JP" altLang="en-US" sz="12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65101" y="6308200"/>
            <a:ext cx="9604541" cy="46166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+mn-ea"/>
              </a:rPr>
              <a:t>　課題　：　</a:t>
            </a:r>
            <a:endParaRPr kumimoji="1" lang="en-US" altLang="ja-JP" sz="1200" dirty="0" smtClean="0">
              <a:latin typeface="+mn-ea"/>
            </a:endParaRPr>
          </a:p>
          <a:p>
            <a:endParaRPr kumimoji="1" lang="ja-JP" altLang="en-US" sz="1200" dirty="0">
              <a:latin typeface="+mn-ea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2311756"/>
              </p:ext>
            </p:extLst>
          </p:nvPr>
        </p:nvGraphicFramePr>
        <p:xfrm>
          <a:off x="165101" y="1630006"/>
          <a:ext cx="9559923" cy="2930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3198"/>
                <a:gridCol w="2809301"/>
                <a:gridCol w="2890345"/>
                <a:gridCol w="3177079"/>
              </a:tblGrid>
              <a:tr h="271354"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開始時（入所時）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中間（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ヶ月後）</a:t>
                      </a:r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在宅復帰（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ヶ月半後）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 </a:t>
                      </a:r>
                    </a:p>
                  </a:txBody>
                  <a:tcPr marL="99060" marR="99060"/>
                </a:tc>
              </a:tr>
              <a:tr h="6404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ADL</a:t>
                      </a:r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・</a:t>
                      </a:r>
                      <a:r>
                        <a:rPr kumimoji="1" lang="en-US" altLang="ja-JP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IADL</a:t>
                      </a:r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の</a:t>
                      </a:r>
                      <a:endParaRPr kumimoji="1" lang="en-US" altLang="ja-JP" sz="10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状態</a:t>
                      </a:r>
                      <a:endParaRPr kumimoji="1" lang="ja-JP" altLang="en-US" sz="10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</a:tr>
              <a:tr h="10863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生活</a:t>
                      </a:r>
                      <a:endParaRPr kumimoji="1" lang="en-US" altLang="ja-JP" sz="10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行為の</a:t>
                      </a:r>
                      <a:endParaRPr kumimoji="1" lang="en-US" altLang="ja-JP" sz="10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目標</a:t>
                      </a:r>
                      <a:endParaRPr kumimoji="1" lang="en-US" altLang="ja-JP" sz="10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b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 rowSpan="2">
                  <a:txBody>
                    <a:bodyPr/>
                    <a:lstStyle/>
                    <a:p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【</a:t>
                      </a:r>
                      <a:r>
                        <a:rPr kumimoji="1" lang="ja-JP" altLang="en-US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考察</a:t>
                      </a:r>
                      <a:r>
                        <a:rPr kumimoji="1" lang="en-US" altLang="ja-JP" sz="12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】</a:t>
                      </a:r>
                    </a:p>
                  </a:txBody>
                  <a:tcPr marL="99060" marR="99060"/>
                </a:tc>
              </a:tr>
              <a:tr h="9293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介入</a:t>
                      </a:r>
                      <a:endParaRPr kumimoji="1" lang="en-US" altLang="ja-JP" sz="10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solidFill>
                            <a:srgbClr val="002060"/>
                          </a:solidFill>
                          <a:latin typeface="+mn-ea"/>
                          <a:ea typeface="+mn-ea"/>
                        </a:rPr>
                        <a:t>内容</a:t>
                      </a:r>
                      <a:endParaRPr kumimoji="1" lang="ja-JP" altLang="en-US" sz="10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 anchor="ctr"/>
                </a:tc>
                <a:tc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rgbClr val="002060"/>
                        </a:solidFill>
                        <a:latin typeface="+mn-ea"/>
                        <a:ea typeface="+mn-ea"/>
                      </a:endParaRPr>
                    </a:p>
                  </a:txBody>
                  <a:tcPr marL="99060" marR="99060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右矢印 12"/>
          <p:cNvSpPr/>
          <p:nvPr/>
        </p:nvSpPr>
        <p:spPr>
          <a:xfrm>
            <a:off x="3397792" y="5013735"/>
            <a:ext cx="425168" cy="40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6453626" y="5021014"/>
            <a:ext cx="425168" cy="4078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ja-JP" altLang="en-US" sz="1200">
              <a:solidFill>
                <a:srgbClr val="FFFFFF"/>
              </a:solidFill>
              <a:latin typeface="+mn-ea"/>
            </a:endParaRPr>
          </a:p>
        </p:txBody>
      </p:sp>
      <p:sp>
        <p:nvSpPr>
          <p:cNvPr id="15" name="円/楕円 14"/>
          <p:cNvSpPr/>
          <p:nvPr/>
        </p:nvSpPr>
        <p:spPr>
          <a:xfrm>
            <a:off x="4611244" y="4740965"/>
            <a:ext cx="174651" cy="11444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6" name="円/楕円 15"/>
          <p:cNvSpPr/>
          <p:nvPr/>
        </p:nvSpPr>
        <p:spPr>
          <a:xfrm>
            <a:off x="8096514" y="5057774"/>
            <a:ext cx="154412" cy="7190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199071" y="4798187"/>
            <a:ext cx="1992703" cy="10198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視覚的にわかりやすいように、写真などを使用し変化を提示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111921" y="4798187"/>
            <a:ext cx="1992703" cy="10185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7177368" y="4798187"/>
            <a:ext cx="1992703" cy="998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152400" y="3045125"/>
            <a:ext cx="63950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65101" y="2537294"/>
            <a:ext cx="67286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/>
              <a:t>BPSD/</a:t>
            </a:r>
            <a:r>
              <a:rPr kumimoji="1" lang="ja-JP" altLang="en-US" sz="900" dirty="0" smtClean="0"/>
              <a:t>周囲との関係性</a:t>
            </a:r>
            <a:endParaRPr kumimoji="1" lang="ja-JP" altLang="en-US" sz="9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11244" y="871268"/>
            <a:ext cx="2950425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 smtClean="0"/>
              <a:t>案</a:t>
            </a:r>
            <a:r>
              <a:rPr kumimoji="1" lang="en-US" altLang="ja-JP" sz="2400" dirty="0" smtClean="0"/>
              <a:t>2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731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1487</TotalTime>
  <Words>240</Words>
  <Application>Microsoft Office PowerPoint</Application>
  <PresentationFormat>A4 210 x 297 mm</PresentationFormat>
  <Paragraphs>70</Paragraphs>
  <Slides>3</Slides>
  <Notes>3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事務局30</dc:creator>
  <cp:lastModifiedBy>ogawa</cp:lastModifiedBy>
  <cp:revision>183</cp:revision>
  <cp:lastPrinted>2016-05-23T11:40:27Z</cp:lastPrinted>
  <dcterms:created xsi:type="dcterms:W3CDTF">2014-09-02T05:18:16Z</dcterms:created>
  <dcterms:modified xsi:type="dcterms:W3CDTF">2016-11-22T03:16:49Z</dcterms:modified>
</cp:coreProperties>
</file>